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A928-180F-43E4-8583-2FFFC4ED7F75}" type="datetimeFigureOut">
              <a:rPr lang="es-VE" smtClean="0"/>
              <a:t>27/03/2017</a:t>
            </a:fld>
            <a:endParaRPr lang="es-V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CE46-9BA1-43C8-BDE0-37AD531139B2}" type="slidenum">
              <a:rPr lang="es-VE" smtClean="0"/>
              <a:t>‹Nº›</a:t>
            </a:fld>
            <a:endParaRPr lang="es-V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A928-180F-43E4-8583-2FFFC4ED7F75}" type="datetimeFigureOut">
              <a:rPr lang="es-VE" smtClean="0"/>
              <a:t>27/03/2017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CE46-9BA1-43C8-BDE0-37AD531139B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A928-180F-43E4-8583-2FFFC4ED7F75}" type="datetimeFigureOut">
              <a:rPr lang="es-VE" smtClean="0"/>
              <a:t>27/03/2017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CE46-9BA1-43C8-BDE0-37AD531139B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A928-180F-43E4-8583-2FFFC4ED7F75}" type="datetimeFigureOut">
              <a:rPr lang="es-VE" smtClean="0"/>
              <a:t>27/03/2017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CE46-9BA1-43C8-BDE0-37AD531139B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A928-180F-43E4-8583-2FFFC4ED7F75}" type="datetimeFigureOut">
              <a:rPr lang="es-VE" smtClean="0"/>
              <a:t>27/03/2017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CE46-9BA1-43C8-BDE0-37AD531139B2}" type="slidenum">
              <a:rPr lang="es-VE" smtClean="0"/>
              <a:t>‹Nº›</a:t>
            </a:fld>
            <a:endParaRPr lang="es-V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A928-180F-43E4-8583-2FFFC4ED7F75}" type="datetimeFigureOut">
              <a:rPr lang="es-VE" smtClean="0"/>
              <a:t>27/03/2017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CE46-9BA1-43C8-BDE0-37AD531139B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A928-180F-43E4-8583-2FFFC4ED7F75}" type="datetimeFigureOut">
              <a:rPr lang="es-VE" smtClean="0"/>
              <a:t>27/03/2017</a:t>
            </a:fld>
            <a:endParaRPr lang="es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CE46-9BA1-43C8-BDE0-37AD531139B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A928-180F-43E4-8583-2FFFC4ED7F75}" type="datetimeFigureOut">
              <a:rPr lang="es-VE" smtClean="0"/>
              <a:t>27/03/2017</a:t>
            </a:fld>
            <a:endParaRPr lang="es-V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CE46-9BA1-43C8-BDE0-37AD531139B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A928-180F-43E4-8583-2FFFC4ED7F75}" type="datetimeFigureOut">
              <a:rPr lang="es-VE" smtClean="0"/>
              <a:t>27/03/2017</a:t>
            </a:fld>
            <a:endParaRPr lang="es-V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CE46-9BA1-43C8-BDE0-37AD531139B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A928-180F-43E4-8583-2FFFC4ED7F75}" type="datetimeFigureOut">
              <a:rPr lang="es-VE" smtClean="0"/>
              <a:t>27/03/2017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4CE46-9BA1-43C8-BDE0-37AD531139B2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A928-180F-43E4-8583-2FFFC4ED7F75}" type="datetimeFigureOut">
              <a:rPr lang="es-VE" smtClean="0"/>
              <a:t>27/03/2017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694CE46-9BA1-43C8-BDE0-37AD531139B2}" type="slidenum">
              <a:rPr lang="es-VE" smtClean="0"/>
              <a:t>‹Nº›</a:t>
            </a:fld>
            <a:endParaRPr lang="es-V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7CA928-180F-43E4-8583-2FFFC4ED7F75}" type="datetimeFigureOut">
              <a:rPr lang="es-VE" smtClean="0"/>
              <a:t>27/03/2017</a:t>
            </a:fld>
            <a:endParaRPr lang="es-V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94CE46-9BA1-43C8-BDE0-37AD531139B2}" type="slidenum">
              <a:rPr lang="es-VE" smtClean="0"/>
              <a:t>‹Nº›</a:t>
            </a:fld>
            <a:endParaRPr lang="es-V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4632" cy="2664296"/>
          </a:xfrm>
        </p:spPr>
        <p:txBody>
          <a:bodyPr>
            <a:normAutofit fontScale="90000"/>
          </a:bodyPr>
          <a:lstStyle/>
          <a:p>
            <a:pPr algn="l"/>
            <a:r>
              <a:rPr lang="es-VE" sz="3600" dirty="0" smtClean="0">
                <a:solidFill>
                  <a:srgbClr val="333333"/>
                </a:solidFill>
                <a:effectLst/>
                <a:latin typeface="Georgia"/>
                <a:ea typeface="Calibri"/>
                <a:cs typeface="Times New Roman"/>
              </a:rPr>
              <a:t/>
            </a:r>
            <a:br>
              <a:rPr lang="es-VE" sz="3600" dirty="0" smtClean="0">
                <a:solidFill>
                  <a:srgbClr val="333333"/>
                </a:solidFill>
                <a:effectLst/>
                <a:latin typeface="Georgia"/>
                <a:ea typeface="Calibri"/>
                <a:cs typeface="Times New Roman"/>
              </a:rPr>
            </a:br>
            <a:r>
              <a:rPr lang="es-VE" sz="3600" dirty="0">
                <a:solidFill>
                  <a:srgbClr val="333333"/>
                </a:solidFill>
                <a:effectLst/>
                <a:latin typeface="Georgia"/>
                <a:ea typeface="Calibri"/>
                <a:cs typeface="Times New Roman"/>
              </a:rPr>
              <a:t/>
            </a:r>
            <a:br>
              <a:rPr lang="es-VE" sz="3600" dirty="0">
                <a:solidFill>
                  <a:srgbClr val="333333"/>
                </a:solidFill>
                <a:effectLst/>
                <a:latin typeface="Georgia"/>
                <a:ea typeface="Calibri"/>
                <a:cs typeface="Times New Roman"/>
              </a:rPr>
            </a:br>
            <a:r>
              <a:rPr lang="es-VE" sz="3600" dirty="0" smtClean="0">
                <a:solidFill>
                  <a:srgbClr val="333333"/>
                </a:solidFill>
                <a:effectLst/>
                <a:latin typeface="Georgia"/>
                <a:ea typeface="Calibri"/>
                <a:cs typeface="Times New Roman"/>
              </a:rPr>
              <a:t/>
            </a:r>
            <a:br>
              <a:rPr lang="es-VE" sz="3600" dirty="0" smtClean="0">
                <a:solidFill>
                  <a:srgbClr val="333333"/>
                </a:solidFill>
                <a:effectLst/>
                <a:latin typeface="Georgia"/>
                <a:ea typeface="Calibri"/>
                <a:cs typeface="Times New Roman"/>
              </a:rPr>
            </a:br>
            <a:r>
              <a:rPr lang="es-VE" sz="3600" dirty="0">
                <a:solidFill>
                  <a:srgbClr val="333333"/>
                </a:solidFill>
                <a:effectLst/>
                <a:latin typeface="Georgia"/>
                <a:ea typeface="Calibri"/>
                <a:cs typeface="Times New Roman"/>
              </a:rPr>
              <a:t/>
            </a:r>
            <a:br>
              <a:rPr lang="es-VE" sz="3600" dirty="0">
                <a:solidFill>
                  <a:srgbClr val="333333"/>
                </a:solidFill>
                <a:effectLst/>
                <a:latin typeface="Georgia"/>
                <a:ea typeface="Calibri"/>
                <a:cs typeface="Times New Roman"/>
              </a:rPr>
            </a:br>
            <a:r>
              <a:rPr lang="es-VE" sz="3600" dirty="0" smtClean="0">
                <a:solidFill>
                  <a:srgbClr val="333333"/>
                </a:solidFill>
                <a:effectLst/>
                <a:latin typeface="Georgia"/>
                <a:ea typeface="Calibri"/>
                <a:cs typeface="Times New Roman"/>
              </a:rPr>
              <a:t>1) Cómo se toman las decisiones en la Junta de Condominio.</a:t>
            </a:r>
            <a:br>
              <a:rPr lang="es-VE" sz="3600" dirty="0" smtClean="0">
                <a:solidFill>
                  <a:srgbClr val="333333"/>
                </a:solidFill>
                <a:effectLst/>
                <a:latin typeface="Georgia"/>
                <a:ea typeface="Calibri"/>
                <a:cs typeface="Times New Roman"/>
              </a:rPr>
            </a:br>
            <a:r>
              <a:rPr lang="es-VE" sz="3600" dirty="0" smtClean="0">
                <a:solidFill>
                  <a:srgbClr val="333333"/>
                </a:solidFill>
                <a:effectLst/>
                <a:latin typeface="Georgia"/>
                <a:ea typeface="Calibri"/>
                <a:cs typeface="Times New Roman"/>
              </a:rPr>
              <a:t>2) El reglamento de debates y decisiones.</a:t>
            </a:r>
            <a:r>
              <a:rPr lang="es-VE" dirty="0" smtClean="0">
                <a:solidFill>
                  <a:srgbClr val="333333"/>
                </a:solidFill>
                <a:effectLst/>
                <a:latin typeface="Georgia"/>
                <a:ea typeface="Calibri"/>
                <a:cs typeface="Times New Roman"/>
              </a:rPr>
              <a:t/>
            </a:r>
            <a:br>
              <a:rPr lang="es-VE" dirty="0" smtClean="0">
                <a:solidFill>
                  <a:srgbClr val="333333"/>
                </a:solidFill>
                <a:effectLst/>
                <a:latin typeface="Georgia"/>
                <a:ea typeface="Calibri"/>
                <a:cs typeface="Times New Roman"/>
              </a:rPr>
            </a:br>
            <a:endParaRPr lang="es-V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3068960"/>
            <a:ext cx="6400800" cy="2495128"/>
          </a:xfrm>
        </p:spPr>
        <p:txBody>
          <a:bodyPr>
            <a:normAutofit/>
          </a:bodyPr>
          <a:lstStyle/>
          <a:p>
            <a:r>
              <a:rPr lang="es-VE" dirty="0" smtClean="0"/>
              <a:t>Jornadas de Capacitación en Administración y Manejo de Condominios</a:t>
            </a:r>
          </a:p>
          <a:p>
            <a:pPr algn="r"/>
            <a:r>
              <a:rPr lang="es-VE" dirty="0" smtClean="0"/>
              <a:t>Por: Rafael Ángel Viso Ingenuo</a:t>
            </a:r>
          </a:p>
          <a:p>
            <a:pPr algn="r"/>
            <a:r>
              <a:rPr lang="es-VE" dirty="0" smtClean="0"/>
              <a:t>Febrero 2017.</a:t>
            </a:r>
          </a:p>
          <a:p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95294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VE" sz="2400" dirty="0">
                <a:solidFill>
                  <a:srgbClr val="333333"/>
                </a:solidFill>
                <a:latin typeface="Georgia"/>
                <a:ea typeface="Calibri"/>
                <a:cs typeface="Times New Roman"/>
              </a:rPr>
              <a:t>1) Cómo se toman las decisiones en la </a:t>
            </a:r>
            <a:r>
              <a:rPr lang="es-VE" sz="2400" dirty="0" smtClean="0">
                <a:solidFill>
                  <a:srgbClr val="333333"/>
                </a:solidFill>
                <a:latin typeface="Georgia"/>
                <a:ea typeface="Calibri"/>
                <a:cs typeface="Times New Roman"/>
              </a:rPr>
              <a:t/>
            </a:r>
            <a:br>
              <a:rPr lang="es-VE" sz="2400" dirty="0" smtClean="0">
                <a:solidFill>
                  <a:srgbClr val="333333"/>
                </a:solidFill>
                <a:latin typeface="Georgia"/>
                <a:ea typeface="Calibri"/>
                <a:cs typeface="Times New Roman"/>
              </a:rPr>
            </a:br>
            <a:r>
              <a:rPr lang="es-VE" sz="2400" dirty="0" smtClean="0">
                <a:solidFill>
                  <a:srgbClr val="333333"/>
                </a:solidFill>
                <a:latin typeface="Georgia"/>
                <a:ea typeface="Calibri"/>
                <a:cs typeface="Times New Roman"/>
              </a:rPr>
              <a:t>Junta </a:t>
            </a:r>
            <a:r>
              <a:rPr lang="es-VE" sz="2400" dirty="0">
                <a:solidFill>
                  <a:srgbClr val="333333"/>
                </a:solidFill>
                <a:latin typeface="Georgia"/>
                <a:ea typeface="Calibri"/>
                <a:cs typeface="Times New Roman"/>
              </a:rPr>
              <a:t>de Condominio.</a:t>
            </a:r>
            <a:br>
              <a:rPr lang="es-VE" sz="2400" dirty="0">
                <a:solidFill>
                  <a:srgbClr val="333333"/>
                </a:solidFill>
                <a:latin typeface="Georgia"/>
                <a:ea typeface="Calibri"/>
                <a:cs typeface="Times New Roman"/>
              </a:rPr>
            </a:br>
            <a:endParaRPr lang="es-VE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s-VE" dirty="0" smtClean="0"/>
              <a:t>¿Qué dice la Ley de Propiedad Horizontal? Artículo: 18.</a:t>
            </a:r>
          </a:p>
          <a:p>
            <a:pPr marL="514350" indent="-514350">
              <a:buAutoNum type="alphaLcParenR"/>
            </a:pPr>
            <a:r>
              <a:rPr lang="es-VE" dirty="0" smtClean="0"/>
              <a:t>Quiénes toman las decisiones? Miembros principales y miembros suplentes: diferencia.</a:t>
            </a:r>
          </a:p>
          <a:p>
            <a:pPr marL="514350" indent="-514350">
              <a:buAutoNum type="alphaLcParenR"/>
            </a:pPr>
            <a:r>
              <a:rPr lang="es-VE" dirty="0" smtClean="0"/>
              <a:t>La mayoría simple: la mitad más uno.</a:t>
            </a:r>
          </a:p>
          <a:p>
            <a:pPr marL="514350" indent="-514350">
              <a:buAutoNum type="alphaLcParenR"/>
            </a:pPr>
            <a:r>
              <a:rPr lang="es-VE" dirty="0" smtClean="0"/>
              <a:t>Formalidades a seguir en la toma de decisiones: su registro en el Libro de Actas de Junta.</a:t>
            </a:r>
          </a:p>
          <a:p>
            <a:pPr marL="0" indent="0">
              <a:buNone/>
            </a:pPr>
            <a:endParaRPr lang="es-VE" dirty="0" smtClean="0"/>
          </a:p>
          <a:p>
            <a:pPr marL="514350" indent="-514350">
              <a:buFont typeface="+mj-lt"/>
              <a:buAutoNum type="alphaUcPeriod"/>
            </a:pPr>
            <a:endParaRPr lang="es-VE" dirty="0" smtClean="0"/>
          </a:p>
          <a:p>
            <a:pPr marL="457200" lvl="1" indent="0">
              <a:buNone/>
            </a:pP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75052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sz="2400" dirty="0" smtClean="0"/>
              <a:t>¿Cómo se toman las decisiones…(cont.).</a:t>
            </a:r>
            <a:endParaRPr lang="es-VE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VE" dirty="0" smtClean="0"/>
              <a:t>B. ¿Cómo delibera la Junta? Principios a seguir:</a:t>
            </a:r>
          </a:p>
          <a:p>
            <a:pPr marL="514350" indent="-514350">
              <a:buAutoNum type="alphaLcParenR"/>
            </a:pPr>
            <a:r>
              <a:rPr lang="es-VE" dirty="0" smtClean="0"/>
              <a:t>El orden del debate: agendas y minutas.</a:t>
            </a:r>
          </a:p>
          <a:p>
            <a:pPr marL="514350" indent="-514350">
              <a:buAutoNum type="alphaLcParenR"/>
            </a:pPr>
            <a:r>
              <a:rPr lang="es-VE" dirty="0" smtClean="0"/>
              <a:t>Transparencia de gestión: consecuencia del orden: demostración y seguimiento a las decisiones.</a:t>
            </a:r>
          </a:p>
          <a:p>
            <a:pPr marL="514350" indent="-514350">
              <a:buAutoNum type="alphaLcParenR"/>
            </a:pPr>
            <a:r>
              <a:rPr lang="es-VE" dirty="0" smtClean="0"/>
              <a:t>Tolerancia: oír y aceptar opiniones diferentes.</a:t>
            </a:r>
          </a:p>
          <a:p>
            <a:pPr marL="514350" indent="-514350">
              <a:buAutoNum type="alphaLcParenR"/>
            </a:pPr>
            <a:r>
              <a:rPr lang="es-VE" dirty="0" smtClean="0"/>
              <a:t>Registro y publicidad: toda decisión debe ser anotada e informada a la comunidad. </a:t>
            </a:r>
          </a:p>
          <a:p>
            <a:pPr marL="514350" indent="-514350">
              <a:buAutoNum type="alphaLcParenR"/>
            </a:pPr>
            <a:r>
              <a:rPr lang="es-VE" dirty="0" smtClean="0"/>
              <a:t>El principio de autoridad de la Junta: ejercicio de un mandato dado por la Asamblea de Propietarios.</a:t>
            </a:r>
          </a:p>
        </p:txBody>
      </p:sp>
    </p:spTree>
    <p:extLst>
      <p:ext uri="{BB962C8B-B14F-4D97-AF65-F5344CB8AC3E}">
        <p14:creationId xmlns:p14="http://schemas.microsoft.com/office/powerpoint/2010/main" val="143823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sz="2400" dirty="0">
                <a:solidFill>
                  <a:prstClr val="black"/>
                </a:solidFill>
              </a:rPr>
              <a:t>¿Cómo se toman las decisiones…(cont.).</a:t>
            </a:r>
            <a:endParaRPr lang="es-VE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VE" dirty="0" smtClean="0"/>
              <a:t>C. La “Formalidad” y la “Solemnidad” como norma de actuación de la Junta.</a:t>
            </a:r>
          </a:p>
        </p:txBody>
      </p:sp>
    </p:spTree>
    <p:extLst>
      <p:ext uri="{BB962C8B-B14F-4D97-AF65-F5344CB8AC3E}">
        <p14:creationId xmlns:p14="http://schemas.microsoft.com/office/powerpoint/2010/main" val="247051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s-VE" sz="3000" dirty="0">
                <a:solidFill>
                  <a:prstClr val="black"/>
                </a:solidFill>
              </a:rPr>
              <a:t>2) El Reglamento de Debates y Toma de Decisiones de la Junta: Contenido:</a:t>
            </a:r>
          </a:p>
          <a:p>
            <a:pPr marL="914400" lvl="1" indent="-514350">
              <a:buFont typeface="Arial" panose="020B0604020202020204" pitchFamily="34" charset="0"/>
              <a:buAutoNum type="alphaLcParenR"/>
            </a:pPr>
            <a:r>
              <a:rPr lang="es-VE" sz="2600" dirty="0">
                <a:solidFill>
                  <a:prstClr val="black"/>
                </a:solidFill>
              </a:rPr>
              <a:t>¿Cuándo, dónde y cómo actúa la Junta?</a:t>
            </a:r>
          </a:p>
          <a:p>
            <a:pPr marL="914400" lvl="1" indent="-514350">
              <a:buFont typeface="Arial" panose="020B0604020202020204" pitchFamily="34" charset="0"/>
              <a:buAutoNum type="alphaLcParenR"/>
            </a:pPr>
            <a:r>
              <a:rPr lang="es-VE" sz="2600" dirty="0">
                <a:solidFill>
                  <a:prstClr val="black"/>
                </a:solidFill>
              </a:rPr>
              <a:t>La cuestión de las agenda y el tiempo de la reunión.</a:t>
            </a:r>
          </a:p>
          <a:p>
            <a:pPr marL="914400" lvl="1" indent="-514350">
              <a:buFont typeface="Arial" panose="020B0604020202020204" pitchFamily="34" charset="0"/>
              <a:buAutoNum type="alphaLcParenR"/>
            </a:pPr>
            <a:r>
              <a:rPr lang="es-VE" sz="2600" dirty="0">
                <a:solidFill>
                  <a:prstClr val="black"/>
                </a:solidFill>
              </a:rPr>
              <a:t>Las ausencias de sus miembros.</a:t>
            </a:r>
          </a:p>
          <a:p>
            <a:pPr marL="914400" lvl="1" indent="-514350">
              <a:buFont typeface="Arial" panose="020B0604020202020204" pitchFamily="34" charset="0"/>
              <a:buAutoNum type="alphaLcParenR"/>
            </a:pPr>
            <a:r>
              <a:rPr lang="es-VE" sz="2600" dirty="0">
                <a:solidFill>
                  <a:prstClr val="black"/>
                </a:solidFill>
              </a:rPr>
              <a:t>Distribución de funciones entre sus miembros: el protocolo de actuación de la Junta</a:t>
            </a:r>
            <a:r>
              <a:rPr lang="es-VE" sz="2600" dirty="0" smtClean="0">
                <a:solidFill>
                  <a:prstClr val="black"/>
                </a:solidFill>
              </a:rPr>
              <a:t>.</a:t>
            </a:r>
            <a:endParaRPr lang="es-VE" dirty="0" smtClean="0"/>
          </a:p>
          <a:p>
            <a:pPr marL="914400" lvl="1" indent="-514350">
              <a:buFont typeface="Arial" panose="020B0604020202020204" pitchFamily="34" charset="0"/>
              <a:buAutoNum type="alphaLcParenR"/>
            </a:pPr>
            <a:r>
              <a:rPr lang="es-VE" sz="2600" dirty="0" smtClean="0">
                <a:solidFill>
                  <a:prstClr val="black"/>
                </a:solidFill>
              </a:rPr>
              <a:t>Justificación conveniencia de un Reglamento de Debates</a:t>
            </a:r>
            <a:endParaRPr lang="es-VE" sz="2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66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sz="2400" dirty="0" smtClean="0"/>
              <a:t>El Reglamento de Debates… (cont.)</a:t>
            </a:r>
            <a:endParaRPr lang="es-VE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s-VE" dirty="0" smtClean="0"/>
              <a:t>f) El Reglamento de Debates como brújula orientadora del mandatario de la Asamblea de Propietarios.</a:t>
            </a:r>
          </a:p>
          <a:p>
            <a:pPr marL="400050" lvl="1" indent="0">
              <a:buNone/>
            </a:pPr>
            <a:r>
              <a:rPr lang="es-VE" dirty="0" smtClean="0"/>
              <a:t>g) La base jurídica del Reglamento de Debates: artículo 18 literal “d”, Ley de Propiedad Horizontal.</a:t>
            </a:r>
          </a:p>
          <a:p>
            <a:pPr marL="400050" lvl="1" indent="0">
              <a:buNone/>
            </a:pPr>
            <a:r>
              <a:rPr lang="es-VE" dirty="0" smtClean="0"/>
              <a:t>h) Modificación por la Junta del Reglamento de Debates.</a:t>
            </a:r>
          </a:p>
          <a:p>
            <a:pPr marL="400050" lvl="1" indent="0">
              <a:buNone/>
            </a:pPr>
            <a:r>
              <a:rPr lang="es-VE" dirty="0"/>
              <a:t>	</a:t>
            </a:r>
            <a:r>
              <a:rPr lang="es-VE" dirty="0" smtClean="0"/>
              <a:t>h.1) Excepción: cuando es aprobado por la Asamblea de Propietarios</a:t>
            </a:r>
          </a:p>
          <a:p>
            <a:pPr marL="400050" lvl="1" indent="0">
              <a:buNone/>
            </a:pPr>
            <a:endParaRPr lang="es-VE" dirty="0" smtClean="0"/>
          </a:p>
          <a:p>
            <a:pPr marL="400050" lvl="1" indent="0">
              <a:buNone/>
            </a:pP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545956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sz="2400" dirty="0" smtClean="0"/>
              <a:t>CONCLUSIONES:</a:t>
            </a:r>
            <a:endParaRPr lang="es-VE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VE" sz="2800" dirty="0" smtClean="0"/>
              <a:t>La Junta de Condominio es un ente decisor y ejecutor al mismo tiempo.</a:t>
            </a:r>
          </a:p>
          <a:p>
            <a:pPr marL="514350" indent="-514350">
              <a:buFont typeface="+mj-lt"/>
              <a:buAutoNum type="arabicPeriod"/>
            </a:pPr>
            <a:r>
              <a:rPr lang="es-VE" sz="2800" dirty="0" smtClean="0"/>
              <a:t>La eficacia de la gestión de la Junta es directamente proporcional al orden y transparencia con que actúa, dada por un Reglamento que la rija.</a:t>
            </a:r>
          </a:p>
          <a:p>
            <a:pPr marL="514350" indent="-514350">
              <a:buFont typeface="+mj-lt"/>
              <a:buAutoNum type="arabicPeriod"/>
            </a:pPr>
            <a:r>
              <a:rPr lang="es-VE" sz="2800" dirty="0" smtClean="0"/>
              <a:t>El Reglamento de Debates y Toma de Decisiones viene a ser la herramienta ideal que facilita la rendición de cuentas de la Junta.</a:t>
            </a:r>
          </a:p>
          <a:p>
            <a:pPr marL="514350" indent="-514350">
              <a:buFont typeface="+mj-lt"/>
              <a:buAutoNum type="arabicPeriod"/>
            </a:pPr>
            <a:r>
              <a:rPr lang="es-VE" sz="2800" dirty="0" smtClean="0"/>
              <a:t>Habrá mayor confianza en la Junta por parte de los propietarios, por la existencia de un Reglamento de Debates y Decisiones que permita evaluar su gestión permanentemente.</a:t>
            </a:r>
            <a:endParaRPr lang="es-VE" sz="2800" dirty="0"/>
          </a:p>
        </p:txBody>
      </p:sp>
    </p:spTree>
    <p:extLst>
      <p:ext uri="{BB962C8B-B14F-4D97-AF65-F5344CB8AC3E}">
        <p14:creationId xmlns:p14="http://schemas.microsoft.com/office/powerpoint/2010/main" val="117805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1265</TotalTime>
  <Words>415</Words>
  <Application>Microsoft Office PowerPoint</Application>
  <PresentationFormat>Presentación en pantalla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Flujo</vt:lpstr>
      <vt:lpstr>    1) Cómo se toman las decisiones en la Junta de Condominio. 2) El reglamento de debates y decisiones. </vt:lpstr>
      <vt:lpstr>1) Cómo se toman las decisiones en la  Junta de Condominio. </vt:lpstr>
      <vt:lpstr>¿Cómo se toman las decisiones…(cont.).</vt:lpstr>
      <vt:lpstr>¿Cómo se toman las decisiones…(cont.).</vt:lpstr>
      <vt:lpstr>Presentación de PowerPoint</vt:lpstr>
      <vt:lpstr>El Reglamento de Debates… (cont.)</vt:lpstr>
      <vt:lpstr>CONCLUSIONES: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1) Cómo se toman las decisiones en la Junta de Condominio. 2) El reglamento de debates y decisiones.</dc:title>
  <dc:creator>Rafael Ángel Viso In</dc:creator>
  <cp:lastModifiedBy>Luffi</cp:lastModifiedBy>
  <cp:revision>10</cp:revision>
  <dcterms:created xsi:type="dcterms:W3CDTF">2017-02-13T13:51:41Z</dcterms:created>
  <dcterms:modified xsi:type="dcterms:W3CDTF">2017-03-27T21:31:33Z</dcterms:modified>
</cp:coreProperties>
</file>