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8BA5DB-5037-43B8-B54D-296CBA3672A4}" type="datetimeFigureOut">
              <a:rPr lang="es-VE" smtClean="0"/>
              <a:t>04/05/2017</a:t>
            </a:fld>
            <a:endParaRPr lang="es-VE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VE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2291C-A773-4899-9547-5D5172040315}" type="slidenum">
              <a:rPr lang="es-VE" smtClean="0"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VE" sz="3600" b="1" dirty="0" smtClean="0"/>
              <a:t>Jornadas de Capacitación en Administración y Manejo de Condominios</a:t>
            </a:r>
            <a:endParaRPr lang="es-VE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920880" cy="2857872"/>
          </a:xfrm>
        </p:spPr>
        <p:txBody>
          <a:bodyPr>
            <a:normAutofit/>
          </a:bodyPr>
          <a:lstStyle/>
          <a:p>
            <a:r>
              <a:rPr lang="es-VE" sz="2400" b="1" u="sng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TEMAS</a:t>
            </a:r>
            <a:r>
              <a:rPr lang="es-VE" sz="2400" b="1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:</a:t>
            </a:r>
          </a:p>
          <a:p>
            <a:r>
              <a:rPr lang="es-VE" sz="24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3) Cómo registrar las decisiones tomadas en el Libro de Actas.</a:t>
            </a:r>
            <a:br>
              <a:rPr lang="es-VE" sz="24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</a:br>
            <a:r>
              <a:rPr lang="es-VE" sz="2400" dirty="0" smtClean="0">
                <a:solidFill>
                  <a:srgbClr val="444444"/>
                </a:solidFill>
                <a:effectLst/>
                <a:latin typeface="Times New Roman"/>
                <a:ea typeface="Times New Roman"/>
              </a:rPr>
              <a:t>4) Programación de los actos de conservación y mantenimiento del edificio.</a:t>
            </a:r>
          </a:p>
          <a:p>
            <a:pPr algn="r"/>
            <a:r>
              <a:rPr lang="es-VE" sz="2400" b="1" dirty="0" smtClean="0">
                <a:solidFill>
                  <a:srgbClr val="444444"/>
                </a:solidFill>
                <a:latin typeface="Times New Roman"/>
              </a:rPr>
              <a:t>Por: Rafael Ángel Viso Ingenuo</a:t>
            </a:r>
            <a:endParaRPr lang="es-VE" sz="2400" b="1" dirty="0"/>
          </a:p>
        </p:txBody>
      </p:sp>
    </p:spTree>
    <p:extLst>
      <p:ext uri="{BB962C8B-B14F-4D97-AF65-F5344CB8AC3E}">
        <p14:creationId xmlns:p14="http://schemas.microsoft.com/office/powerpoint/2010/main" val="410759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s-V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establece el art. 20, literal “g” de la Ley de Propiedad Horizontal de Venezuela.</a:t>
            </a:r>
          </a:p>
          <a:p>
            <a:pPr marL="914400" lvl="1" indent="-51435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¿Quién debe llenar el libro de actas: la Junta o el Administrador?</a:t>
            </a:r>
          </a:p>
          <a:p>
            <a:pPr marL="1314450" lvl="2" indent="-51435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necesidad de un Secretario de la Junta</a:t>
            </a:r>
          </a:p>
          <a:p>
            <a:pPr marL="1314450" lvl="2" indent="-51435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presencia del Administrador como ente especializado.</a:t>
            </a:r>
          </a:p>
          <a:p>
            <a:pPr marL="1771650" lvl="3" indent="-51435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 que no dicen en sus contratos de servicios, ni hacen los administradores hoy día.</a:t>
            </a:r>
          </a:p>
          <a:p>
            <a:pPr marL="514350" lvl="3" indent="-514350">
              <a:buFont typeface="+mj-lt"/>
              <a:buAutoNum type="arabicParenR"/>
            </a:pPr>
            <a:r>
              <a:rPr lang="es-VE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¿Qué significa llevar el Libro de Actas: llenarlo, tenerlo o custodiarlo?</a:t>
            </a:r>
          </a:p>
          <a:p>
            <a:pPr marL="971550" lvl="4" indent="-51435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Interpretando lo que quiere la ley: la presencia del administrador en las reuniones de la Junta.</a:t>
            </a:r>
          </a:p>
          <a:p>
            <a:pPr marL="971550" lvl="4" indent="-51435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seguridad de la información del libro de Actas: ¿cómo lograrla? La autenticación de toda su información y su resguardo digital.</a:t>
            </a:r>
          </a:p>
          <a:p>
            <a:pPr marL="0" lvl="4" indent="0">
              <a:buNone/>
            </a:pPr>
            <a:endParaRPr lang="es-VE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lvl="4" indent="-514350">
              <a:buFont typeface="+mj-lt"/>
              <a:buAutoNum type="arabicParenR"/>
            </a:pPr>
            <a:endParaRPr lang="es-V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None/>
            </a:pPr>
            <a:r>
              <a:rPr lang="es-V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V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0">
              <a:buNone/>
            </a:pPr>
            <a:r>
              <a:rPr lang="es-V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V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s-VE" sz="2400" b="1" u="sng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Tema 3</a:t>
            </a:r>
            <a: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: </a:t>
            </a:r>
            <a:r>
              <a:rPr lang="es-VE" sz="24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Cómo registrar las decisiones tomadas en el Libro de </a:t>
            </a:r>
            <a: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Actas de la Junta de Condominios.</a:t>
            </a:r>
            <a:endParaRPr lang="es-VE" sz="3200" b="1" dirty="0"/>
          </a:p>
        </p:txBody>
      </p:sp>
    </p:spTree>
    <p:extLst>
      <p:ext uri="{BB962C8B-B14F-4D97-AF65-F5344CB8AC3E}">
        <p14:creationId xmlns:p14="http://schemas.microsoft.com/office/powerpoint/2010/main" val="420151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La elaboración de las agendas de debate y minutas de los resultados de las reuniones de la Junta.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se prepara la agenda de debate? ¿Quién la distribuye entre los miembros de la Junta? ¿Cuándo y cómo se distribuye previa a su tratamiento?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elaboración de la minuta digital en tiempo real, al momento de reunirse la Junta.</a:t>
            </a:r>
          </a:p>
          <a:p>
            <a:pPr marL="125730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firma, archivo y control de seguimiento.</a:t>
            </a:r>
          </a:p>
          <a:p>
            <a:pPr marL="125730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 transcripción definitiva en el Libro de Actas de la Junta.</a:t>
            </a:r>
          </a:p>
          <a:p>
            <a:pPr marL="0" lvl="2" indent="0">
              <a:buNone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Metodología para transcribir el Acta en el Libro:</a:t>
            </a:r>
          </a:p>
          <a:p>
            <a:pPr marL="914400" lvl="3" indent="-457200">
              <a:buFont typeface="+mj-lt"/>
              <a:buAutoNum type="arabicParenR"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Transcripción de la minuta que previamente han revisado y firmado los miembros de  la Junta.</a:t>
            </a:r>
          </a:p>
          <a:p>
            <a:pPr marL="914400" lvl="3" indent="-457200">
              <a:buFont typeface="+mj-lt"/>
              <a:buAutoNum type="arabicParenR"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Estructura del contenido de la minuta: fecha, encabezado: Lugar, hora y miembros presentes; número de reunión; cuerpo: el primer punto fijo de toda minuta: la lectura del acta anterior y el resto de los puntos (todos en una columna; y en la columna paralela, anotación de los resultados del debate de cada uno; las observaciones finales (si las hubiere); y la firma de la minuta o aprobación vía correo electrónico desde la dirección registrada de cada  uno de sus miembros principales. El registro de la voz de los miembros suplentes de la Junta.</a:t>
            </a:r>
          </a:p>
          <a:p>
            <a:pPr marL="0" lvl="2" indent="0">
              <a:buNone/>
            </a:pPr>
            <a:r>
              <a:rPr lang="es-V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s-V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Continuación Tema 3:</a:t>
            </a: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acto de conservación o mantenimiento preventivo; mantenimiento correctivo y mantenimiento predictivo.</a:t>
            </a:r>
          </a:p>
          <a:p>
            <a:pPr marL="457200" indent="-457200">
              <a:buFont typeface="+mj-lt"/>
              <a:buAutoNum type="arabicParenR"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importancia de planificar todos los mantenimientos en el condominio.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factor de ahorro sostenido en el tiempo.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factor de revalorización de los apartamentos o locales.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herramienta de combate de la ruina y de la mora de propietarios.</a:t>
            </a:r>
          </a:p>
          <a:p>
            <a:pPr marL="0" lvl="1" indent="0">
              <a:buNone/>
            </a:pPr>
            <a:endParaRPr lang="es-VE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s-V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b="1" u="sng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Tema 4</a:t>
            </a:r>
            <a:r>
              <a:rPr lang="es-VE" sz="2400" b="1" dirty="0" smtClean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: La programación </a:t>
            </a:r>
            <a:r>
              <a:rPr lang="es-VE" sz="2400" b="1" dirty="0">
                <a:solidFill>
                  <a:srgbClr val="444444"/>
                </a:solidFill>
                <a:latin typeface="Times New Roman"/>
                <a:ea typeface="Times New Roman"/>
                <a:cs typeface="+mn-cs"/>
              </a:rPr>
              <a:t>de los actos de conservación y mantenimiento del edificio.</a:t>
            </a: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77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V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¿Cómo programar los mantenimientos en el Condominio?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Elaboración de Tabla en Excel: contenido básico:  determinación de áreas y bienes comunes; frecuencia; responsables de ejecutarlos; recursos humanos y materiales necesarios; supervisión de su realización; reportes de su realización; control de los reportes por la Junta, etcétera.</a:t>
            </a:r>
          </a:p>
          <a:p>
            <a:pPr marL="857250" lvl="1" indent="-457200">
              <a:buFont typeface="+mj-lt"/>
              <a:buAutoNum type="arabicParenR"/>
            </a:pPr>
            <a:r>
              <a:rPr lang="es-V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programación financiera de los distintos tipos de mantenimientos:</a:t>
            </a:r>
          </a:p>
          <a:p>
            <a:pPr marL="125730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gastos fijos derivados de los mantenimientos preventivos</a:t>
            </a:r>
          </a:p>
          <a:p>
            <a:pPr marL="125730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mantenimientos correctivos (reparaciones menores o mayores) aprobados por la Junta.</a:t>
            </a:r>
          </a:p>
          <a:p>
            <a:pPr marL="1257300" lvl="2" indent="-457200">
              <a:buFont typeface="+mj-lt"/>
              <a:buAutoNum type="arabicParenR"/>
            </a:pPr>
            <a:r>
              <a:rPr lang="es-VE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Referencia a los mantenimientos predictivos y su incidencia financiera.</a:t>
            </a:r>
          </a:p>
          <a:p>
            <a:pPr marL="0" lvl="2" indent="0">
              <a:buNone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Utilidad del control de los mantenimientos:</a:t>
            </a:r>
          </a:p>
          <a:p>
            <a:pPr marL="914400" lvl="3" indent="-457200">
              <a:buFont typeface="+mj-lt"/>
              <a:buAutoNum type="arabicParenR"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Actualización del inventario de bienes o cosas comunes y su valor.</a:t>
            </a:r>
          </a:p>
          <a:p>
            <a:pPr marL="914400" lvl="3" indent="-457200">
              <a:buFont typeface="+mj-lt"/>
              <a:buAutoNum type="arabicParenR"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Garantía de buen funcionamiento de las cosas comunes.</a:t>
            </a:r>
          </a:p>
          <a:p>
            <a:pPr marL="914400" lvl="3" indent="-457200">
              <a:buFont typeface="+mj-lt"/>
              <a:buAutoNum type="arabicParenR"/>
            </a:pPr>
            <a:r>
              <a:rPr lang="es-V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Actualización y mantenimiento de la relación comercial con los proveedores y su importancia.</a:t>
            </a:r>
          </a:p>
          <a:p>
            <a:pPr marL="914400" lvl="3" indent="-457200">
              <a:buFont typeface="+mj-lt"/>
              <a:buAutoNum type="arabicParenR"/>
            </a:pPr>
            <a:endParaRPr lang="es-V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indent="-457200">
              <a:buFont typeface="+mj-lt"/>
              <a:buAutoNum type="arabicParenR"/>
            </a:pPr>
            <a:endParaRPr lang="es-V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2" indent="0">
              <a:buNone/>
            </a:pPr>
            <a:endParaRPr lang="es-VE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Continuación Tema 4:</a:t>
            </a:r>
            <a:endParaRPr lang="es-VE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0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928" indent="-457200">
              <a:buFont typeface="+mj-lt"/>
              <a:buAutoNum type="arabicPeriod"/>
            </a:pPr>
            <a:r>
              <a:rPr lang="es-VE" sz="2000" dirty="0" smtClean="0"/>
              <a:t>Los mantenimientos son indispensables para la existencia y cumplimiento de los fines de la estructura física y del urbanismo por el cual fue diseñado el condominio.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000" dirty="0" smtClean="0"/>
              <a:t>Las Juntas de Condominios y los administradores inmobiliarios son los responsables legales de velar porque se realicen tales mantenimientos, so pena de responsabilidades civiles y penales.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000" dirty="0" smtClean="0"/>
              <a:t>El mejor ahorro en el condominio es la inversión en todos los mantenimientos que requiere su estructura.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000" dirty="0" smtClean="0"/>
              <a:t>A mayor ejecución de un correcto mantenimiento, mayor será la revalorización económica de las unidades susceptibles de apropiación particular.</a:t>
            </a:r>
          </a:p>
          <a:p>
            <a:pPr marL="566928" indent="-457200">
              <a:buFont typeface="+mj-lt"/>
              <a:buAutoNum type="arabicPeriod"/>
            </a:pPr>
            <a:r>
              <a:rPr lang="es-VE" sz="2000" dirty="0" smtClean="0"/>
              <a:t>Hay tipos de mantenimientos que no tienen que ser aprobados legalmente por la Asamblea de Propietarios.</a:t>
            </a:r>
            <a:endParaRPr lang="es-VE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VE" sz="3200" dirty="0" smtClean="0"/>
              <a:t>Conclusiones:</a:t>
            </a:r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62647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736</Words>
  <Application>Microsoft Office PowerPoint</Application>
  <PresentationFormat>Presentación en pantalla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Jornadas de Capacitación en Administración y Manejo de Condominios</vt:lpstr>
      <vt:lpstr>Tema 3: Cómo registrar las decisiones tomadas en el Libro de Actas de la Junta de Condominios.</vt:lpstr>
      <vt:lpstr>Continuación Tema 3:</vt:lpstr>
      <vt:lpstr>Tema 4: La programación de los actos de conservación y mantenimiento del edificio.</vt:lpstr>
      <vt:lpstr>Continuación Tema 4:</vt:lpstr>
      <vt:lpstr>Conclusiones: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Jornadas de Capacitación en Administración y Manejo de Condominios</dc:title>
  <dc:creator>Luffi</dc:creator>
  <cp:lastModifiedBy>Luffi</cp:lastModifiedBy>
  <cp:revision>13</cp:revision>
  <dcterms:created xsi:type="dcterms:W3CDTF">2017-05-04T12:32:57Z</dcterms:created>
  <dcterms:modified xsi:type="dcterms:W3CDTF">2017-05-04T14:16:07Z</dcterms:modified>
</cp:coreProperties>
</file>